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8" r:id="rId1"/>
  </p:sldMasterIdLst>
  <p:notesMasterIdLst>
    <p:notesMasterId r:id="rId25"/>
  </p:notesMasterIdLst>
  <p:sldIdLst>
    <p:sldId id="256" r:id="rId2"/>
    <p:sldId id="260" r:id="rId3"/>
    <p:sldId id="286" r:id="rId4"/>
    <p:sldId id="288" r:id="rId5"/>
    <p:sldId id="263" r:id="rId6"/>
    <p:sldId id="266" r:id="rId7"/>
    <p:sldId id="267" r:id="rId8"/>
    <p:sldId id="268" r:id="rId9"/>
    <p:sldId id="265" r:id="rId10"/>
    <p:sldId id="269" r:id="rId11"/>
    <p:sldId id="270" r:id="rId12"/>
    <p:sldId id="277" r:id="rId13"/>
    <p:sldId id="285" r:id="rId14"/>
    <p:sldId id="281" r:id="rId15"/>
    <p:sldId id="280" r:id="rId16"/>
    <p:sldId id="271" r:id="rId17"/>
    <p:sldId id="272" r:id="rId18"/>
    <p:sldId id="273" r:id="rId19"/>
    <p:sldId id="283" r:id="rId20"/>
    <p:sldId id="282" r:id="rId21"/>
    <p:sldId id="274" r:id="rId22"/>
    <p:sldId id="284" r:id="rId23"/>
    <p:sldId id="275" r:id="rId2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CC"/>
    <a:srgbClr val="0099FF"/>
    <a:srgbClr val="66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1234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15E3D8-DDB0-4D1F-BC26-95A94F663B19}" type="datetimeFigureOut">
              <a:rPr lang="en-US" smtClean="0"/>
              <a:t>9/21/2025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03963F-15E3-4F9A-906F-AFE85BBD62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0787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03963F-15E3-4F9A-906F-AFE85BBD623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1045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8091" y="3085765"/>
            <a:ext cx="8240108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2" y="990600"/>
            <a:ext cx="7989752" cy="1504844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2" y="2495444"/>
            <a:ext cx="7989752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6ECD0B64-F392-4469-B10B-622E9378706B}" type="datetimeFigureOut">
              <a:rPr lang="en-US" smtClean="0"/>
              <a:t>9/21/2025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6176B7BD-3197-4DA1-BA2E-B38AE6E9DD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2752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8092" y="599725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CD0B64-F392-4469-B10B-622E9378706B}" type="datetimeFigureOut">
              <a:rPr lang="en-US" smtClean="0"/>
              <a:t>9/21/2025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6B7BD-3197-4DA1-BA2E-B38AE6E9DD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49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6629400" y="599725"/>
            <a:ext cx="2057399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75725"/>
            <a:ext cx="1503123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81192" y="675725"/>
            <a:ext cx="592220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745255" y="5956136"/>
            <a:ext cx="947672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6ECD0B64-F392-4469-B10B-622E9378706B}" type="datetimeFigureOut">
              <a:rPr lang="en-US" smtClean="0"/>
              <a:t>9/21/2025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5922209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6176B7BD-3197-4DA1-BA2E-B38AE6E9DD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1146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8092" y="599725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228003"/>
            <a:ext cx="7989752" cy="36307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CD0B64-F392-4469-B10B-622E9378706B}" type="datetimeFigureOut">
              <a:rPr lang="en-US" smtClean="0"/>
              <a:t>9/21/2025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6B7BD-3197-4DA1-BA2E-B38AE6E9DD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857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52646" y="5141973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36573"/>
            <a:ext cx="7989751" cy="1504844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3" y="4541417"/>
            <a:ext cx="7989751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6ECD0B64-F392-4469-B10B-622E9378706B}" type="datetimeFigureOut">
              <a:rPr lang="en-US" smtClean="0"/>
              <a:t>9/21/2025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6176B7BD-3197-4DA1-BA2E-B38AE6E9DD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4595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8092" y="599725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2" y="2228002"/>
            <a:ext cx="389952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282" y="2228003"/>
            <a:ext cx="390766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CD0B64-F392-4469-B10B-622E9378706B}" type="datetimeFigureOut">
              <a:rPr lang="en-US" smtClean="0"/>
              <a:t>9/21/2025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6B7BD-3197-4DA1-BA2E-B38AE6E9DD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9240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ChangeAspect="1"/>
          </p:cNvSpPr>
          <p:nvPr/>
        </p:nvSpPr>
        <p:spPr>
          <a:xfrm>
            <a:off x="448092" y="599725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28003"/>
            <a:ext cx="3593500" cy="576262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2" y="2926051"/>
            <a:ext cx="3899527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69308" y="2228003"/>
            <a:ext cx="3601635" cy="576262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282" y="2926051"/>
            <a:ext cx="3907662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CD0B64-F392-4469-B10B-622E9378706B}" type="datetimeFigureOut">
              <a:rPr lang="en-US" smtClean="0"/>
              <a:t>9/21/2025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6B7BD-3197-4DA1-BA2E-B38AE6E9DD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40334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ChangeAspect="1"/>
          </p:cNvSpPr>
          <p:nvPr/>
        </p:nvSpPr>
        <p:spPr>
          <a:xfrm>
            <a:off x="448092" y="599725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CD0B64-F392-4469-B10B-622E9378706B}" type="datetimeFigureOut">
              <a:rPr lang="en-US" smtClean="0"/>
              <a:t>9/21/2025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6B7BD-3197-4DA1-BA2E-B38AE6E9DD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1638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CD0B64-F392-4469-B10B-622E9378706B}" type="datetimeFigureOut">
              <a:rPr lang="en-US" smtClean="0"/>
              <a:t>9/21/2025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6B7BD-3197-4DA1-BA2E-B38AE6E9DD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6764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52646" y="5141973"/>
            <a:ext cx="8238707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352" y="5262296"/>
            <a:ext cx="353662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399" y="601200"/>
            <a:ext cx="824040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305617" y="5262295"/>
            <a:ext cx="426532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6ECD0B64-F392-4469-B10B-622E9378706B}" type="datetimeFigureOut">
              <a:rPr lang="en-US" smtClean="0"/>
              <a:t>9/21/2025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6176B7BD-3197-4DA1-BA2E-B38AE6E9DD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5406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4693389"/>
            <a:ext cx="7989752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8093" y="599725"/>
            <a:ext cx="8238706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6"/>
            <a:ext cx="7989752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CD0B64-F392-4469-B10B-622E9378706B}" type="datetimeFigureOut">
              <a:rPr lang="en-US" smtClean="0"/>
              <a:t>9/21/2025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6B7BD-3197-4DA1-BA2E-B38AE6E9DD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9348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687474"/>
            <a:ext cx="7989752" cy="108332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228003"/>
            <a:ext cx="7989752" cy="3630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6ECD0B64-F392-4469-B10B-622E9378706B}" type="datetimeFigureOut">
              <a:rPr lang="en-US" smtClean="0"/>
              <a:t>9/21/2025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6176B7BD-3197-4DA1-BA2E-B38AE6E9DD9D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48091" y="441325"/>
            <a:ext cx="2719909" cy="10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5976001" y="441325"/>
            <a:ext cx="2710800" cy="10800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3216601" y="441325"/>
            <a:ext cx="2710800" cy="108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5462186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9" r:id="rId1"/>
    <p:sldLayoutId id="2147483860" r:id="rId2"/>
    <p:sldLayoutId id="2147483861" r:id="rId3"/>
    <p:sldLayoutId id="2147483862" r:id="rId4"/>
    <p:sldLayoutId id="2147483863" r:id="rId5"/>
    <p:sldLayoutId id="2147483864" r:id="rId6"/>
    <p:sldLayoutId id="2147483865" r:id="rId7"/>
    <p:sldLayoutId id="2147483866" r:id="rId8"/>
    <p:sldLayoutId id="2147483867" r:id="rId9"/>
    <p:sldLayoutId id="2147483868" r:id="rId10"/>
    <p:sldLayoutId id="2147483869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wmf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F5D087E4-6954-FD2F-ABCB-633814FDC1C8}"/>
              </a:ext>
            </a:extLst>
          </p:cNvPr>
          <p:cNvSpPr txBox="1"/>
          <p:nvPr/>
        </p:nvSpPr>
        <p:spPr>
          <a:xfrm>
            <a:off x="728131" y="3429000"/>
            <a:ext cx="7687733" cy="1231106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Introduction to Artificial Intelligence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E214D9D-2F9E-D295-0F59-4E5091EF0BAA}"/>
              </a:ext>
            </a:extLst>
          </p:cNvPr>
          <p:cNvSpPr txBox="1"/>
          <p:nvPr/>
        </p:nvSpPr>
        <p:spPr>
          <a:xfrm>
            <a:off x="1231898" y="1138762"/>
            <a:ext cx="6680200" cy="135421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4400" dirty="0">
                <a:solidFill>
                  <a:schemeClr val="accent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CSE 440 </a:t>
            </a:r>
          </a:p>
          <a:p>
            <a:pPr algn="ctr"/>
            <a:r>
              <a:rPr lang="en-US" sz="4400" dirty="0">
                <a:solidFill>
                  <a:schemeClr val="accent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Artificial Intelligence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D60280-9426-4BB9-15A1-74F21142D85D}"/>
              </a:ext>
            </a:extLst>
          </p:cNvPr>
          <p:cNvSpPr txBox="1"/>
          <p:nvPr/>
        </p:nvSpPr>
        <p:spPr>
          <a:xfrm>
            <a:off x="927094" y="4920620"/>
            <a:ext cx="7289805" cy="92333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Dr. Mohammad Mahmudul Alam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Department of Electrical &amp; Computer Engineering (ECE)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North South University (NSU)</a:t>
            </a:r>
          </a:p>
        </p:txBody>
      </p:sp>
    </p:spTree>
    <p:extLst>
      <p:ext uri="{BB962C8B-B14F-4D97-AF65-F5344CB8AC3E}">
        <p14:creationId xmlns:p14="http://schemas.microsoft.com/office/powerpoint/2010/main" val="30983229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0C7DB8-4F25-D9A0-BCD6-F4B32E6CF0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28834E7-67AE-F756-32DB-EA8422CB141D}"/>
              </a:ext>
            </a:extLst>
          </p:cNvPr>
          <p:cNvSpPr txBox="1"/>
          <p:nvPr/>
        </p:nvSpPr>
        <p:spPr>
          <a:xfrm>
            <a:off x="452966" y="649870"/>
            <a:ext cx="8238067" cy="553998"/>
          </a:xfrm>
          <a:prstGeom prst="rect">
            <a:avLst/>
          </a:prstGeom>
          <a:noFill/>
          <a:ln w="12700">
            <a:solidFill>
              <a:schemeClr val="accent4"/>
            </a:solidFill>
          </a:ln>
        </p:spPr>
        <p:txBody>
          <a:bodyPr wrap="square" lIns="0" tIns="0" rIns="0" bIns="0" rtlCol="0" anchor="ctr"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Goals of AI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9B912E-A559-3EEC-10E4-EFF8AB982475}"/>
              </a:ext>
            </a:extLst>
          </p:cNvPr>
          <p:cNvSpPr txBox="1"/>
          <p:nvPr/>
        </p:nvSpPr>
        <p:spPr>
          <a:xfrm>
            <a:off x="452966" y="1739136"/>
            <a:ext cx="8238067" cy="423192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Aft>
                <a:spcPts val="600"/>
              </a:spcAft>
              <a:buClr>
                <a:schemeClr val="accent1"/>
              </a:buClr>
            </a:pPr>
            <a:r>
              <a:rPr lang="en-US" sz="2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AI began as an attempt to understand the nature of intelligence, but it has grown into a scientific and technological field affecting many aspects of commerce and society. The main goals of AI are:</a:t>
            </a:r>
          </a:p>
          <a:p>
            <a:pPr marL="342900" indent="-342900"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Engineering:</a:t>
            </a:r>
            <a:r>
              <a:rPr lang="en-US" sz="2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solve real-world problems using </a:t>
            </a:r>
            <a:r>
              <a:rPr lang="en-US" sz="2000" dirty="0">
                <a:solidFill>
                  <a:schemeClr val="accent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knowledge and reasoning</a:t>
            </a:r>
            <a:r>
              <a:rPr lang="en-US" sz="2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. AI can help us solve difficult, real-world problems, creating new opportunities in business, engineering, and many other application areas.</a:t>
            </a:r>
          </a:p>
          <a:p>
            <a:pPr marL="342900" indent="-342900"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Scientific: </a:t>
            </a:r>
            <a:r>
              <a:rPr lang="en-US" sz="2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use computers as a platform for studying intelligence itself. Scientists design theories hypothesizing aspects of intelligence then they can implement these theories on a computer.</a:t>
            </a:r>
          </a:p>
          <a:p>
            <a:pPr marL="342900" indent="-342900"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Even as AI Technology becomes integrated into the fabric of everyday life. AI researchers remain focused on the grand challenges of automating intelligence.</a:t>
            </a:r>
          </a:p>
        </p:txBody>
      </p:sp>
    </p:spTree>
    <p:extLst>
      <p:ext uri="{BB962C8B-B14F-4D97-AF65-F5344CB8AC3E}">
        <p14:creationId xmlns:p14="http://schemas.microsoft.com/office/powerpoint/2010/main" val="17721165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2D5B4E-669A-F7D0-5853-3D746D2E7D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5B6C2F0-5856-C3A2-081C-E803B12D3A2F}"/>
              </a:ext>
            </a:extLst>
          </p:cNvPr>
          <p:cNvSpPr txBox="1"/>
          <p:nvPr/>
        </p:nvSpPr>
        <p:spPr>
          <a:xfrm>
            <a:off x="452966" y="649870"/>
            <a:ext cx="8238067" cy="553998"/>
          </a:xfrm>
          <a:prstGeom prst="rect">
            <a:avLst/>
          </a:prstGeom>
          <a:noFill/>
          <a:ln w="12700">
            <a:solidFill>
              <a:schemeClr val="accent4"/>
            </a:solidFill>
          </a:ln>
        </p:spPr>
        <p:txBody>
          <a:bodyPr wrap="square" lIns="0" tIns="0" rIns="0" bIns="0" rtlCol="0" anchor="ctr"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State-of-the-art of AI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A9EA2D-3417-FF5F-5622-2183E65741FC}"/>
              </a:ext>
            </a:extLst>
          </p:cNvPr>
          <p:cNvSpPr txBox="1"/>
          <p:nvPr/>
        </p:nvSpPr>
        <p:spPr>
          <a:xfrm>
            <a:off x="452965" y="1607338"/>
            <a:ext cx="8238067" cy="1754326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Aft>
                <a:spcPts val="600"/>
              </a:spcAft>
              <a:buClr>
                <a:schemeClr val="accent1"/>
              </a:buClr>
            </a:pPr>
            <a:r>
              <a:rPr lang="en-US" sz="24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Game Playing</a:t>
            </a:r>
          </a:p>
          <a:p>
            <a:pPr marL="342900" indent="-342900"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In 1996, AI program called </a:t>
            </a:r>
            <a:r>
              <a:rPr lang="en-US" sz="20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DeepBlue</a:t>
            </a:r>
            <a:r>
              <a:rPr lang="en-US" sz="2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defeated the world chess champion, Garry Kasparov.</a:t>
            </a:r>
          </a:p>
          <a:p>
            <a:pPr marL="342900" indent="-342900"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In 2016, an AI algorithm called </a:t>
            </a:r>
            <a:r>
              <a:rPr lang="en-US" sz="20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AlphaGo</a:t>
            </a:r>
            <a:r>
              <a:rPr lang="en-US" sz="2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defeated Lee Sedol, the world champion of the ancient Chinese board game.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E10CEE4-1EDF-ECBD-7261-2D27FA139550}"/>
              </a:ext>
            </a:extLst>
          </p:cNvPr>
          <p:cNvGrpSpPr/>
          <p:nvPr/>
        </p:nvGrpSpPr>
        <p:grpSpPr>
          <a:xfrm>
            <a:off x="685798" y="3765134"/>
            <a:ext cx="7772400" cy="2633646"/>
            <a:chOff x="452965" y="3765134"/>
            <a:chExt cx="7772400" cy="2633646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5518A891-2679-113F-9E2D-CB653557EDC4}"/>
                </a:ext>
              </a:extLst>
            </p:cNvPr>
            <p:cNvGrpSpPr/>
            <p:nvPr/>
          </p:nvGrpSpPr>
          <p:grpSpPr>
            <a:xfrm>
              <a:off x="4695241" y="3765134"/>
              <a:ext cx="3530124" cy="2633646"/>
              <a:chOff x="635845" y="3922130"/>
              <a:chExt cx="3530124" cy="2633646"/>
            </a:xfrm>
          </p:grpSpPr>
          <p:pic>
            <p:nvPicPr>
              <p:cNvPr id="2050" name="Picture 2" descr="AlphaGo, Lee Sedol, and the Reassuring Future of Humans and Machines | The  New Yorker">
                <a:extLst>
                  <a:ext uri="{FF2B5EF4-FFF2-40B4-BE49-F238E27FC236}">
                    <a16:creationId xmlns:a16="http://schemas.microsoft.com/office/drawing/2014/main" id="{E95299E7-27DA-8389-AD7D-CD9C725A20A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35845" y="3922130"/>
                <a:ext cx="3530124" cy="2286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66E1554-CBAB-55C6-DC9C-F9638BD34106}"/>
                  </a:ext>
                </a:extLst>
              </p:cNvPr>
              <p:cNvSpPr txBox="1"/>
              <p:nvPr/>
            </p:nvSpPr>
            <p:spPr>
              <a:xfrm>
                <a:off x="1452046" y="6186444"/>
                <a:ext cx="172703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>
                  <a:spcAft>
                    <a:spcPts val="600"/>
                  </a:spcAft>
                  <a:buClr>
                    <a:schemeClr val="accent1"/>
                  </a:buClr>
                </a:pPr>
                <a:r>
                  <a:rPr lang="en-US" sz="2400" b="1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Lee Sedol</a:t>
                </a:r>
                <a:endParaRPr lang="en-US" sz="2000" dirty="0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endParaRPr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A3A080B4-DF50-BB29-940D-A2ABCD65B608}"/>
                </a:ext>
              </a:extLst>
            </p:cNvPr>
            <p:cNvGrpSpPr/>
            <p:nvPr/>
          </p:nvGrpSpPr>
          <p:grpSpPr>
            <a:xfrm>
              <a:off x="452965" y="3765134"/>
              <a:ext cx="3791351" cy="2633646"/>
              <a:chOff x="4629091" y="3922130"/>
              <a:chExt cx="3791351" cy="2633646"/>
            </a:xfrm>
          </p:grpSpPr>
          <p:pic>
            <p:nvPicPr>
              <p:cNvPr id="2052" name="Picture 4" descr="What Is Intelligence? 20 Years After Deep Blue, AI Still Can't Think Like  Humans | Live Science">
                <a:extLst>
                  <a:ext uri="{FF2B5EF4-FFF2-40B4-BE49-F238E27FC236}">
                    <a16:creationId xmlns:a16="http://schemas.microsoft.com/office/drawing/2014/main" id="{50553484-EA7D-D93B-7E22-FDE5EDB43B2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29091" y="3922130"/>
                <a:ext cx="3791351" cy="2286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A40A160-4868-EED5-EB78-111B1BB2F2C9}"/>
                  </a:ext>
                </a:extLst>
              </p:cNvPr>
              <p:cNvSpPr txBox="1"/>
              <p:nvPr/>
            </p:nvSpPr>
            <p:spPr>
              <a:xfrm>
                <a:off x="5283262" y="6186444"/>
                <a:ext cx="248300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>
                  <a:spcAft>
                    <a:spcPts val="600"/>
                  </a:spcAft>
                  <a:buClr>
                    <a:schemeClr val="accent1"/>
                  </a:buClr>
                </a:pPr>
                <a:r>
                  <a:rPr lang="en-US" sz="2400" b="1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Garry Kasparov</a:t>
                </a:r>
                <a:endParaRPr lang="en-US" sz="2000" dirty="0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401874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0E0B44-78B6-D87C-95AB-2ECEBCA894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F740E70-0228-B605-748A-690A3C966266}"/>
              </a:ext>
            </a:extLst>
          </p:cNvPr>
          <p:cNvSpPr txBox="1"/>
          <p:nvPr/>
        </p:nvSpPr>
        <p:spPr>
          <a:xfrm>
            <a:off x="452966" y="649870"/>
            <a:ext cx="8238067" cy="553998"/>
          </a:xfrm>
          <a:prstGeom prst="rect">
            <a:avLst/>
          </a:prstGeom>
          <a:noFill/>
          <a:ln w="12700">
            <a:solidFill>
              <a:schemeClr val="accent4"/>
            </a:solidFill>
          </a:ln>
        </p:spPr>
        <p:txBody>
          <a:bodyPr wrap="square" lIns="0" tIns="0" rIns="0" bIns="0" rtlCol="0" anchor="ctr"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State-of-the-art of AI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3402BE-4B3F-56A4-651F-DE56C249165E}"/>
              </a:ext>
            </a:extLst>
          </p:cNvPr>
          <p:cNvSpPr txBox="1"/>
          <p:nvPr/>
        </p:nvSpPr>
        <p:spPr>
          <a:xfrm>
            <a:off x="452965" y="1380024"/>
            <a:ext cx="8238067" cy="36933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Aft>
                <a:spcPts val="600"/>
              </a:spcAft>
              <a:buClr>
                <a:schemeClr val="accent1"/>
              </a:buClr>
            </a:pPr>
            <a:r>
              <a:rPr lang="en-US" sz="24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Machine Translation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B25A5C8-7023-5EC2-53CB-E6D589904606}"/>
              </a:ext>
            </a:extLst>
          </p:cNvPr>
          <p:cNvSpPr txBox="1"/>
          <p:nvPr/>
        </p:nvSpPr>
        <p:spPr>
          <a:xfrm>
            <a:off x="452964" y="1925512"/>
            <a:ext cx="8238067" cy="138499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342900" indent="-342900" algn="just"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Machine translation systems now enable the reading of documents in over 100 languages</a:t>
            </a:r>
          </a:p>
          <a:p>
            <a:pPr marL="342900" indent="-342900" algn="just"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Including the native languages of over 99% of humans</a:t>
            </a:r>
          </a:p>
          <a:p>
            <a:pPr marL="342900" indent="-342900" algn="just"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Very close to human level translation </a:t>
            </a:r>
          </a:p>
        </p:txBody>
      </p:sp>
      <p:pic>
        <p:nvPicPr>
          <p:cNvPr id="1026" name="Picture 2" descr="Machine Learning Behind Google Translate Services">
            <a:extLst>
              <a:ext uri="{FF2B5EF4-FFF2-40B4-BE49-F238E27FC236}">
                <a16:creationId xmlns:a16="http://schemas.microsoft.com/office/drawing/2014/main" id="{84D5EAEA-E9F7-7F78-A5D0-0D4A29DD6A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397" y="3486663"/>
            <a:ext cx="4267200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26134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0EC8B1-7703-CAE9-F072-5A262AEA76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73D30EF-CA59-B755-1EAA-CE6E99D68C69}"/>
              </a:ext>
            </a:extLst>
          </p:cNvPr>
          <p:cNvSpPr txBox="1"/>
          <p:nvPr/>
        </p:nvSpPr>
        <p:spPr>
          <a:xfrm>
            <a:off x="452966" y="649870"/>
            <a:ext cx="8238067" cy="553998"/>
          </a:xfrm>
          <a:prstGeom prst="rect">
            <a:avLst/>
          </a:prstGeom>
          <a:noFill/>
          <a:ln w="12700">
            <a:solidFill>
              <a:schemeClr val="accent4"/>
            </a:solidFill>
          </a:ln>
        </p:spPr>
        <p:txBody>
          <a:bodyPr wrap="square" lIns="0" tIns="0" rIns="0" bIns="0" rtlCol="0" anchor="ctr"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State-of-the-art of AI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03FA34-5221-CA32-CBDF-2AD54073A6D5}"/>
              </a:ext>
            </a:extLst>
          </p:cNvPr>
          <p:cNvSpPr txBox="1"/>
          <p:nvPr/>
        </p:nvSpPr>
        <p:spPr>
          <a:xfrm>
            <a:off x="452965" y="1380024"/>
            <a:ext cx="8238067" cy="36933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Aft>
                <a:spcPts val="600"/>
              </a:spcAft>
              <a:buClr>
                <a:schemeClr val="accent1"/>
              </a:buClr>
            </a:pPr>
            <a:r>
              <a:rPr lang="en-US" sz="24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Speech Recognition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E2695B6-F607-BE9C-8277-5304F94B819E}"/>
              </a:ext>
            </a:extLst>
          </p:cNvPr>
          <p:cNvSpPr txBox="1"/>
          <p:nvPr/>
        </p:nvSpPr>
        <p:spPr>
          <a:xfrm>
            <a:off x="452964" y="1925512"/>
            <a:ext cx="8238067" cy="200054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342900" indent="-342900" algn="just"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In 2017, Microsoft showed that its Conversational Speech Recognition System had reached a word error rate of 5.1%.</a:t>
            </a:r>
          </a:p>
          <a:p>
            <a:pPr marL="342900" indent="-342900" algn="just"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Skype provides real-time speech-to-speech translation in ten languages. </a:t>
            </a:r>
          </a:p>
          <a:p>
            <a:pPr marL="342900" indent="-342900" algn="just"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Alexa, Siri, Cortana, and Google offer assistants that can answer questions and carry out tasks for the user. </a:t>
            </a:r>
          </a:p>
        </p:txBody>
      </p:sp>
      <p:pic>
        <p:nvPicPr>
          <p:cNvPr id="2054" name="Picture 6" descr="Speech Recognition: Learn About It's Definition and Diverse Applications">
            <a:extLst>
              <a:ext uri="{FF2B5EF4-FFF2-40B4-BE49-F238E27FC236}">
                <a16:creationId xmlns:a16="http://schemas.microsoft.com/office/drawing/2014/main" id="{F2F517CC-2546-DA96-A7C0-E6C4E4A3DC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9997" y="4235450"/>
            <a:ext cx="4064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02051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0D70FD-1ED1-DB69-80D0-F6C70A5271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D1D45CD-F676-CDA6-7250-0E74C323B585}"/>
              </a:ext>
            </a:extLst>
          </p:cNvPr>
          <p:cNvSpPr txBox="1"/>
          <p:nvPr/>
        </p:nvSpPr>
        <p:spPr>
          <a:xfrm>
            <a:off x="452966" y="649870"/>
            <a:ext cx="8238067" cy="553998"/>
          </a:xfrm>
          <a:prstGeom prst="rect">
            <a:avLst/>
          </a:prstGeom>
          <a:noFill/>
          <a:ln w="12700">
            <a:solidFill>
              <a:schemeClr val="accent4"/>
            </a:solidFill>
          </a:ln>
        </p:spPr>
        <p:txBody>
          <a:bodyPr wrap="square" lIns="0" tIns="0" rIns="0" bIns="0" rtlCol="0" anchor="ctr"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State-of-the-art of AI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64730B-6254-E2CE-7103-69A92A638DC9}"/>
              </a:ext>
            </a:extLst>
          </p:cNvPr>
          <p:cNvSpPr txBox="1"/>
          <p:nvPr/>
        </p:nvSpPr>
        <p:spPr>
          <a:xfrm>
            <a:off x="452966" y="1668610"/>
            <a:ext cx="8238067" cy="152349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Aft>
                <a:spcPts val="600"/>
              </a:spcAft>
              <a:buClr>
                <a:schemeClr val="accent1"/>
              </a:buClr>
            </a:pPr>
            <a:r>
              <a:rPr lang="en-US" sz="24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Robotics</a:t>
            </a:r>
          </a:p>
          <a:p>
            <a:pPr marL="342900" indent="-342900"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Self-driving cars</a:t>
            </a:r>
          </a:p>
          <a:p>
            <a:pPr marL="342900" indent="-342900"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Mining, construction, agriculture</a:t>
            </a:r>
          </a:p>
          <a:p>
            <a:pPr marL="342900" indent="-342900"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Garbage collection</a:t>
            </a:r>
          </a:p>
        </p:txBody>
      </p:sp>
      <p:pic>
        <p:nvPicPr>
          <p:cNvPr id="4098" name="Picture 2" descr="Elon Musk: Tesla raises cost of 'self-driving' cars">
            <a:extLst>
              <a:ext uri="{FF2B5EF4-FFF2-40B4-BE49-F238E27FC236}">
                <a16:creationId xmlns:a16="http://schemas.microsoft.com/office/drawing/2014/main" id="{75498CB7-99D0-391D-0263-778DCDA030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599" y="3665897"/>
            <a:ext cx="48768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25966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71DDF5-D066-A44B-0FD8-A546F68FEF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85924E9-7694-BC29-D7A4-58FFD13120BC}"/>
              </a:ext>
            </a:extLst>
          </p:cNvPr>
          <p:cNvSpPr txBox="1"/>
          <p:nvPr/>
        </p:nvSpPr>
        <p:spPr>
          <a:xfrm>
            <a:off x="452966" y="649870"/>
            <a:ext cx="8238067" cy="553998"/>
          </a:xfrm>
          <a:prstGeom prst="rect">
            <a:avLst/>
          </a:prstGeom>
          <a:noFill/>
          <a:ln w="12700">
            <a:solidFill>
              <a:schemeClr val="accent4"/>
            </a:solidFill>
          </a:ln>
        </p:spPr>
        <p:txBody>
          <a:bodyPr wrap="square" lIns="0" tIns="0" rIns="0" bIns="0" rtlCol="0" anchor="ctr"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State-of-the-art of AI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141676-9C32-CC65-3E81-C869FD3976F4}"/>
              </a:ext>
            </a:extLst>
          </p:cNvPr>
          <p:cNvSpPr txBox="1"/>
          <p:nvPr/>
        </p:nvSpPr>
        <p:spPr>
          <a:xfrm>
            <a:off x="452966" y="1751617"/>
            <a:ext cx="8238067" cy="33547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Aft>
                <a:spcPts val="600"/>
              </a:spcAft>
              <a:buClr>
                <a:schemeClr val="accent1"/>
              </a:buClr>
            </a:pPr>
            <a:r>
              <a:rPr lang="en-US" sz="22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Diagnostic Systems</a:t>
            </a:r>
          </a:p>
          <a:p>
            <a:pPr marL="342900" indent="-342900"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Pathfinder, a medical diagnosis system (suggests tests and makes diagnosis) developed by Heckerman and other Microsoft research</a:t>
            </a:r>
          </a:p>
          <a:p>
            <a:pPr marL="342900" indent="-342900"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MYCIN system for diagnosing bacterial infections of the blood and suggesting  treatments</a:t>
            </a:r>
          </a:p>
          <a:p>
            <a:pPr>
              <a:spcAft>
                <a:spcPts val="600"/>
              </a:spcAft>
              <a:buClr>
                <a:schemeClr val="accent1"/>
              </a:buClr>
            </a:pPr>
            <a:r>
              <a:rPr lang="en-US" sz="22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Financial Decision Making</a:t>
            </a:r>
          </a:p>
          <a:p>
            <a:pPr marL="342900" indent="-342900"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Credit card providers, banks, mortgage companies use AI systems to detect fraud and expedite financial transactions. </a:t>
            </a:r>
          </a:p>
        </p:txBody>
      </p:sp>
    </p:spTree>
    <p:extLst>
      <p:ext uri="{BB962C8B-B14F-4D97-AF65-F5344CB8AC3E}">
        <p14:creationId xmlns:p14="http://schemas.microsoft.com/office/powerpoint/2010/main" val="40308686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6B926D-C128-323E-69A9-600BCC5819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FB0509B-2B01-6DF7-F52E-DD5915277462}"/>
              </a:ext>
            </a:extLst>
          </p:cNvPr>
          <p:cNvSpPr txBox="1"/>
          <p:nvPr/>
        </p:nvSpPr>
        <p:spPr>
          <a:xfrm>
            <a:off x="452966" y="649870"/>
            <a:ext cx="8238067" cy="553998"/>
          </a:xfrm>
          <a:prstGeom prst="rect">
            <a:avLst/>
          </a:prstGeom>
          <a:noFill/>
          <a:ln w="12700">
            <a:solidFill>
              <a:schemeClr val="accent4"/>
            </a:solidFill>
          </a:ln>
        </p:spPr>
        <p:txBody>
          <a:bodyPr wrap="square" lIns="0" tIns="0" rIns="0" bIns="0" rtlCol="0" anchor="ctr"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Topics Covered in This Course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242CE0F-0344-767F-9876-20C682D64797}"/>
              </a:ext>
            </a:extLst>
          </p:cNvPr>
          <p:cNvSpPr txBox="1"/>
          <p:nvPr/>
        </p:nvSpPr>
        <p:spPr>
          <a:xfrm>
            <a:off x="452966" y="1877446"/>
            <a:ext cx="8238067" cy="387798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342900" indent="-342900">
              <a:spcAft>
                <a:spcPts val="12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Basics of an AI agents </a:t>
            </a:r>
          </a:p>
          <a:p>
            <a:pPr marL="342900" indent="-342900">
              <a:spcAft>
                <a:spcPts val="12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Problem solving by searching </a:t>
            </a:r>
          </a:p>
          <a:p>
            <a:pPr>
              <a:spcAft>
                <a:spcPts val="1200"/>
              </a:spcAft>
              <a:buClr>
                <a:schemeClr val="accent1"/>
              </a:buClr>
            </a:pPr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	Ex. Uninformed search, Heuristic search</a:t>
            </a:r>
          </a:p>
          <a:p>
            <a:pPr marL="342900" indent="-342900">
              <a:spcAft>
                <a:spcPts val="12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Knowledge-base representation</a:t>
            </a:r>
          </a:p>
          <a:p>
            <a:pPr lvl="1">
              <a:spcAft>
                <a:spcPts val="1200"/>
              </a:spcAft>
              <a:buClr>
                <a:schemeClr val="accent1"/>
              </a:buClr>
            </a:pPr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Ex. Propositional Logic, First Order Logic </a:t>
            </a:r>
          </a:p>
          <a:p>
            <a:pPr marL="342900" indent="-342900">
              <a:spcAft>
                <a:spcPts val="12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Decision Networks</a:t>
            </a:r>
          </a:p>
          <a:p>
            <a:pPr lvl="1">
              <a:spcAft>
                <a:spcPts val="1200"/>
              </a:spcAft>
              <a:buClr>
                <a:schemeClr val="accent1"/>
              </a:buClr>
            </a:pPr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Ex. Bayes’ Net, Markov Models, Decision Trees, Machine Learning, Neural Networks </a:t>
            </a:r>
          </a:p>
        </p:txBody>
      </p:sp>
    </p:spTree>
    <p:extLst>
      <p:ext uri="{BB962C8B-B14F-4D97-AF65-F5344CB8AC3E}">
        <p14:creationId xmlns:p14="http://schemas.microsoft.com/office/powerpoint/2010/main" val="14718185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560EF7-A363-7140-E855-F1416FFE2C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228FCE5-F424-C2DD-67DB-324F4219C95D}"/>
              </a:ext>
            </a:extLst>
          </p:cNvPr>
          <p:cNvSpPr txBox="1"/>
          <p:nvPr/>
        </p:nvSpPr>
        <p:spPr>
          <a:xfrm>
            <a:off x="452966" y="649870"/>
            <a:ext cx="8238067" cy="553998"/>
          </a:xfrm>
          <a:prstGeom prst="rect">
            <a:avLst/>
          </a:prstGeom>
          <a:noFill/>
          <a:ln w="12700">
            <a:solidFill>
              <a:schemeClr val="accent4"/>
            </a:solidFill>
          </a:ln>
        </p:spPr>
        <p:txBody>
          <a:bodyPr wrap="square" lIns="0" tIns="0" rIns="0" bIns="0" rtlCol="0" anchor="ctr"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Why Search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CAD76C-29C9-DD5A-2669-4580338D5000}"/>
              </a:ext>
            </a:extLst>
          </p:cNvPr>
          <p:cNvSpPr txBox="1"/>
          <p:nvPr/>
        </p:nvSpPr>
        <p:spPr>
          <a:xfrm>
            <a:off x="452965" y="1836868"/>
            <a:ext cx="8238067" cy="423192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Aft>
                <a:spcPts val="600"/>
              </a:spcAft>
              <a:buClr>
                <a:schemeClr val="accent1"/>
              </a:buClr>
            </a:pPr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Early works of AI was mainly towards</a:t>
            </a:r>
          </a:p>
          <a:p>
            <a:pPr marL="342900" indent="-342900"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proving theorems</a:t>
            </a:r>
          </a:p>
          <a:p>
            <a:pPr marL="342900" indent="-342900"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solving puzzles</a:t>
            </a:r>
          </a:p>
          <a:p>
            <a:pPr marL="342900" indent="-342900"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playing games</a:t>
            </a:r>
          </a:p>
          <a:p>
            <a:pPr>
              <a:spcAft>
                <a:spcPts val="600"/>
              </a:spcAft>
              <a:buClr>
                <a:schemeClr val="accent1"/>
              </a:buClr>
            </a:pPr>
            <a:endParaRPr lang="en-US" sz="24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>
              <a:spcAft>
                <a:spcPts val="600"/>
              </a:spcAft>
              <a:buClr>
                <a:schemeClr val="accent1"/>
              </a:buClr>
            </a:pPr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All AI is search!</a:t>
            </a:r>
          </a:p>
          <a:p>
            <a:pPr marL="342900" indent="-342900"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Not totally true (obviously) but more true than you might think.</a:t>
            </a:r>
          </a:p>
          <a:p>
            <a:pPr marL="342900" indent="-342900"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Finding a good/best solution to a problem amongst many possible solutions.</a:t>
            </a:r>
          </a:p>
        </p:txBody>
      </p:sp>
    </p:spTree>
    <p:extLst>
      <p:ext uri="{BB962C8B-B14F-4D97-AF65-F5344CB8AC3E}">
        <p14:creationId xmlns:p14="http://schemas.microsoft.com/office/powerpoint/2010/main" val="29459602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985A44-5142-1C65-9ACC-24594073F2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32DDF27-32A4-A2B3-6197-DA7AFFBF089E}"/>
              </a:ext>
            </a:extLst>
          </p:cNvPr>
          <p:cNvSpPr txBox="1"/>
          <p:nvPr/>
        </p:nvSpPr>
        <p:spPr>
          <a:xfrm>
            <a:off x="452966" y="649870"/>
            <a:ext cx="8238067" cy="553998"/>
          </a:xfrm>
          <a:prstGeom prst="rect">
            <a:avLst/>
          </a:prstGeom>
          <a:noFill/>
          <a:ln w="12700">
            <a:solidFill>
              <a:schemeClr val="accent4"/>
            </a:solidFill>
          </a:ln>
        </p:spPr>
        <p:txBody>
          <a:bodyPr wrap="square" lIns="0" tIns="0" rIns="0" bIns="0" rtlCol="0" anchor="ctr"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Classic AI Search Problems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6ED4D9-BD98-9E78-D74B-568CEF904B39}"/>
              </a:ext>
            </a:extLst>
          </p:cNvPr>
          <p:cNvSpPr txBox="1"/>
          <p:nvPr/>
        </p:nvSpPr>
        <p:spPr>
          <a:xfrm>
            <a:off x="452965" y="1387897"/>
            <a:ext cx="8238067" cy="30777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Aft>
                <a:spcPts val="600"/>
              </a:spcAft>
              <a:buClr>
                <a:schemeClr val="accent1"/>
              </a:buClr>
            </a:pPr>
            <a:r>
              <a:rPr lang="en-US" sz="2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Map searching (Navigation)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58268D4-76F5-D771-C9D3-F0627D6B39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965" y="1879703"/>
            <a:ext cx="4784651" cy="2743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394A321-CB04-6EB4-D59C-E793E80B79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3604" y="4429555"/>
            <a:ext cx="3414637" cy="2286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C6C2C7F-C870-CB93-412D-7EC645EA5B20}"/>
              </a:ext>
            </a:extLst>
          </p:cNvPr>
          <p:cNvSpPr txBox="1"/>
          <p:nvPr/>
        </p:nvSpPr>
        <p:spPr>
          <a:xfrm>
            <a:off x="6357405" y="3937749"/>
            <a:ext cx="1727034" cy="36933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spcAft>
                <a:spcPts val="600"/>
              </a:spcAft>
              <a:buClr>
                <a:schemeClr val="accent1"/>
              </a:buClr>
            </a:pPr>
            <a:r>
              <a:rPr lang="en-US" sz="24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Google Map</a:t>
            </a:r>
            <a:endParaRPr lang="en-US" sz="20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77776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BB17BF-392E-18EF-EF87-E492C6B5F2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3A1F90-2CD9-4330-EA69-EF8D1730F8CF}"/>
              </a:ext>
            </a:extLst>
          </p:cNvPr>
          <p:cNvSpPr txBox="1"/>
          <p:nvPr/>
        </p:nvSpPr>
        <p:spPr>
          <a:xfrm>
            <a:off x="452966" y="649870"/>
            <a:ext cx="8238067" cy="553998"/>
          </a:xfrm>
          <a:prstGeom prst="rect">
            <a:avLst/>
          </a:prstGeom>
          <a:noFill/>
          <a:ln w="12700">
            <a:solidFill>
              <a:schemeClr val="accent4"/>
            </a:solidFill>
          </a:ln>
        </p:spPr>
        <p:txBody>
          <a:bodyPr wrap="square" lIns="0" tIns="0" rIns="0" bIns="0" rtlCol="0" anchor="ctr"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Classic AI Search Problems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49DBBD-4578-B0B8-424E-CE4EB3BAF905}"/>
              </a:ext>
            </a:extLst>
          </p:cNvPr>
          <p:cNvSpPr txBox="1"/>
          <p:nvPr/>
        </p:nvSpPr>
        <p:spPr>
          <a:xfrm>
            <a:off x="452966" y="1814776"/>
            <a:ext cx="8238067" cy="152349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Aft>
                <a:spcPts val="600"/>
              </a:spcAft>
              <a:buClr>
                <a:schemeClr val="accent1"/>
              </a:buClr>
            </a:pPr>
            <a:r>
              <a:rPr lang="en-US" sz="24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8-puzzle</a:t>
            </a:r>
          </a:p>
          <a:p>
            <a:pPr>
              <a:spcAft>
                <a:spcPts val="600"/>
              </a:spcAft>
              <a:buClr>
                <a:schemeClr val="accent1"/>
              </a:buClr>
            </a:pPr>
            <a:r>
              <a:rPr lang="en-US" sz="2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Given an initial configuration of 8 sliding numbered tiles on a 3 x 3</a:t>
            </a:r>
          </a:p>
          <a:p>
            <a:pPr>
              <a:spcAft>
                <a:spcPts val="600"/>
              </a:spcAft>
              <a:buClr>
                <a:schemeClr val="accent1"/>
              </a:buClr>
            </a:pPr>
            <a:r>
              <a:rPr lang="en-US" sz="2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board, move the tiles in such a way so as to produce a desired goal</a:t>
            </a:r>
          </a:p>
          <a:p>
            <a:pPr>
              <a:spcAft>
                <a:spcPts val="600"/>
              </a:spcAft>
              <a:buClr>
                <a:schemeClr val="accent1"/>
              </a:buClr>
            </a:pPr>
            <a:r>
              <a:rPr lang="en-US" sz="2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configuration of the tiles.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69AAC4-FFFE-E42F-58ED-A5AD57F5E4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4850" y="3638292"/>
            <a:ext cx="5274297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5878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6F5D54-78D8-C72F-E271-F8DA5BD625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D5FA21F-30CA-339F-96B8-078FF18136B2}"/>
              </a:ext>
            </a:extLst>
          </p:cNvPr>
          <p:cNvSpPr txBox="1"/>
          <p:nvPr/>
        </p:nvSpPr>
        <p:spPr>
          <a:xfrm>
            <a:off x="452966" y="649870"/>
            <a:ext cx="8238067" cy="553998"/>
          </a:xfrm>
          <a:prstGeom prst="rect">
            <a:avLst/>
          </a:prstGeom>
          <a:noFill/>
          <a:ln w="12700">
            <a:solidFill>
              <a:schemeClr val="accent4"/>
            </a:solidFill>
          </a:ln>
        </p:spPr>
        <p:txBody>
          <a:bodyPr wrap="square" lIns="0" tIns="0" rIns="0" bIns="0" rtlCol="0" anchor="ctr"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Course Objective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9E9EE8-A913-624B-DBB2-7B19E7379580}"/>
              </a:ext>
            </a:extLst>
          </p:cNvPr>
          <p:cNvSpPr txBox="1"/>
          <p:nvPr/>
        </p:nvSpPr>
        <p:spPr>
          <a:xfrm>
            <a:off x="452966" y="1828562"/>
            <a:ext cx="8238067" cy="3200876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342900" indent="-342900" algn="just">
              <a:spcAft>
                <a:spcPts val="12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Learn fundamentals of AI and its application in different field.</a:t>
            </a:r>
          </a:p>
          <a:p>
            <a:pPr marL="342900" indent="-342900" algn="just">
              <a:spcAft>
                <a:spcPts val="12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Formulate search problems and how to solve them.</a:t>
            </a:r>
          </a:p>
          <a:p>
            <a:pPr marL="342900" indent="-342900" algn="just">
              <a:spcAft>
                <a:spcPts val="12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Learn probabilistic models and problem solving.  </a:t>
            </a:r>
          </a:p>
          <a:p>
            <a:pPr marL="342900" indent="-342900" algn="just">
              <a:spcAft>
                <a:spcPts val="12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Understand knowledge representation.  </a:t>
            </a:r>
          </a:p>
          <a:p>
            <a:pPr marL="342900" indent="-342900" algn="just">
              <a:spcAft>
                <a:spcPts val="12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Learn and apply Machine Learning, Neural Networks, Reinforcement Learning techniques. </a:t>
            </a:r>
          </a:p>
        </p:txBody>
      </p:sp>
    </p:spTree>
    <p:extLst>
      <p:ext uri="{BB962C8B-B14F-4D97-AF65-F5344CB8AC3E}">
        <p14:creationId xmlns:p14="http://schemas.microsoft.com/office/powerpoint/2010/main" val="11447078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44EE57-BED3-5663-9B12-D0CC4D9701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5BC2FE3-4C8F-99F4-4440-F3A75103D089}"/>
              </a:ext>
            </a:extLst>
          </p:cNvPr>
          <p:cNvSpPr txBox="1"/>
          <p:nvPr/>
        </p:nvSpPr>
        <p:spPr>
          <a:xfrm>
            <a:off x="452966" y="649870"/>
            <a:ext cx="8238067" cy="553998"/>
          </a:xfrm>
          <a:prstGeom prst="rect">
            <a:avLst/>
          </a:prstGeom>
          <a:noFill/>
          <a:ln w="12700">
            <a:solidFill>
              <a:schemeClr val="accent4"/>
            </a:solidFill>
          </a:ln>
        </p:spPr>
        <p:txBody>
          <a:bodyPr wrap="square" lIns="0" tIns="0" rIns="0" bIns="0" rtlCol="0" anchor="ctr"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Classic AI Search Problems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E89EFF-30C0-46ED-3C9D-1488A2C4A6EE}"/>
              </a:ext>
            </a:extLst>
          </p:cNvPr>
          <p:cNvSpPr txBox="1"/>
          <p:nvPr/>
        </p:nvSpPr>
        <p:spPr>
          <a:xfrm>
            <a:off x="452965" y="1387897"/>
            <a:ext cx="8238067" cy="30777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Aft>
                <a:spcPts val="600"/>
              </a:spcAft>
              <a:buClr>
                <a:schemeClr val="accent1"/>
              </a:buClr>
            </a:pPr>
            <a:r>
              <a:rPr lang="en-US" sz="2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Rubik’s Cube</a:t>
            </a:r>
          </a:p>
        </p:txBody>
      </p:sp>
      <p:pic>
        <p:nvPicPr>
          <p:cNvPr id="2" name="Picture 7">
            <a:extLst>
              <a:ext uri="{FF2B5EF4-FFF2-40B4-BE49-F238E27FC236}">
                <a16:creationId xmlns:a16="http://schemas.microsoft.com/office/drawing/2014/main" id="{A510572B-612A-6719-304A-E65942617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133598" y="2509416"/>
            <a:ext cx="4876800" cy="2960687"/>
          </a:xfrm>
          <a:prstGeom prst="rect">
            <a:avLst/>
          </a:prstGeom>
          <a:noFill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9596965-03D4-C9E1-2E09-B2E1E4AC5FEE}"/>
              </a:ext>
            </a:extLst>
          </p:cNvPr>
          <p:cNvSpPr txBox="1"/>
          <p:nvPr/>
        </p:nvSpPr>
        <p:spPr>
          <a:xfrm>
            <a:off x="2901946" y="5960679"/>
            <a:ext cx="33401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43 252 003 274 489 856 000</a:t>
            </a:r>
          </a:p>
          <a:p>
            <a:pPr algn="ctr"/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43 quintillion</a:t>
            </a:r>
          </a:p>
        </p:txBody>
      </p:sp>
    </p:spTree>
    <p:extLst>
      <p:ext uri="{BB962C8B-B14F-4D97-AF65-F5344CB8AC3E}">
        <p14:creationId xmlns:p14="http://schemas.microsoft.com/office/powerpoint/2010/main" val="41455644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C5D5B6-46F5-5263-F35D-5BF954518A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609BDF7-3FD0-FDB4-FBAC-D6E744AF0665}"/>
              </a:ext>
            </a:extLst>
          </p:cNvPr>
          <p:cNvSpPr txBox="1"/>
          <p:nvPr/>
        </p:nvSpPr>
        <p:spPr>
          <a:xfrm>
            <a:off x="452966" y="649870"/>
            <a:ext cx="8238067" cy="553998"/>
          </a:xfrm>
          <a:prstGeom prst="rect">
            <a:avLst/>
          </a:prstGeom>
          <a:noFill/>
          <a:ln w="12700">
            <a:solidFill>
              <a:schemeClr val="accent4"/>
            </a:solidFill>
          </a:ln>
        </p:spPr>
        <p:txBody>
          <a:bodyPr wrap="square" lIns="0" tIns="0" rIns="0" bIns="0" rtlCol="0" anchor="ctr"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Knowledge-based System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571A2E-BC1E-5868-83E8-A6FC1898BC42}"/>
              </a:ext>
            </a:extLst>
          </p:cNvPr>
          <p:cNvSpPr txBox="1"/>
          <p:nvPr/>
        </p:nvSpPr>
        <p:spPr>
          <a:xfrm>
            <a:off x="452966" y="1666605"/>
            <a:ext cx="8238067" cy="423192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Aft>
                <a:spcPts val="600"/>
              </a:spcAft>
              <a:buClr>
                <a:schemeClr val="accent1"/>
              </a:buClr>
            </a:pPr>
            <a:r>
              <a:rPr lang="en-US" sz="2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Knowledge-based system (or expert system): a program which encapsulates knowledge from some domain, normally obtained from a human expert in that domain.</a:t>
            </a:r>
          </a:p>
          <a:p>
            <a:pPr>
              <a:spcAft>
                <a:spcPts val="600"/>
              </a:spcAft>
              <a:buClr>
                <a:schemeClr val="accent1"/>
              </a:buClr>
            </a:pPr>
            <a:r>
              <a:rPr lang="en-US" sz="20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Components:</a:t>
            </a:r>
          </a:p>
          <a:p>
            <a:pPr marL="342900" indent="-342900"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0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Knowledge Base (KB): </a:t>
            </a:r>
            <a:r>
              <a:rPr lang="en-US" sz="2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 knowledge base (KB) is a set of representations of facts about the world</a:t>
            </a:r>
          </a:p>
          <a:p>
            <a:pPr marL="342900" indent="-342900"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Working Memory: (if forward chaining used)</a:t>
            </a:r>
          </a:p>
          <a:p>
            <a:pPr marL="342900" indent="-342900"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0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Inference Engine: </a:t>
            </a:r>
            <a:r>
              <a:rPr lang="en-US" sz="2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the deduction system used to infer results from user input and KB</a:t>
            </a:r>
          </a:p>
          <a:p>
            <a:pPr marL="342900" indent="-342900"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User Interface: interfaces with user</a:t>
            </a:r>
          </a:p>
          <a:p>
            <a:pPr marL="342900" indent="-342900"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External Control + Monitoring: access external databases, control</a:t>
            </a:r>
          </a:p>
          <a:p>
            <a:pPr>
              <a:spcAft>
                <a:spcPts val="600"/>
              </a:spcAft>
              <a:buClr>
                <a:schemeClr val="accent1"/>
              </a:buClr>
            </a:pPr>
            <a:endParaRPr lang="en-US" sz="20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75522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82A0CE-DB6B-2023-B163-01300CCC64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07A8F0F-7D72-E4E0-2A8F-F9655A49DFDA}"/>
              </a:ext>
            </a:extLst>
          </p:cNvPr>
          <p:cNvSpPr txBox="1"/>
          <p:nvPr/>
        </p:nvSpPr>
        <p:spPr>
          <a:xfrm>
            <a:off x="452966" y="649870"/>
            <a:ext cx="8238067" cy="553998"/>
          </a:xfrm>
          <a:prstGeom prst="rect">
            <a:avLst/>
          </a:prstGeom>
          <a:noFill/>
          <a:ln w="12700">
            <a:solidFill>
              <a:schemeClr val="accent4"/>
            </a:solidFill>
          </a:ln>
        </p:spPr>
        <p:txBody>
          <a:bodyPr wrap="square" lIns="0" tIns="0" rIns="0" bIns="0" rtlCol="0" anchor="ctr"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Knowledge-based System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BB7DA1-BCB6-33E0-60E2-215379ADAFBF}"/>
              </a:ext>
            </a:extLst>
          </p:cNvPr>
          <p:cNvSpPr txBox="1"/>
          <p:nvPr/>
        </p:nvSpPr>
        <p:spPr>
          <a:xfrm>
            <a:off x="452965" y="1743826"/>
            <a:ext cx="8238067" cy="453970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Aft>
                <a:spcPts val="600"/>
              </a:spcAft>
              <a:buClr>
                <a:schemeClr val="accent1"/>
              </a:buClr>
            </a:pPr>
            <a:r>
              <a:rPr lang="en-US" sz="2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Why use knowledge-based/expert systems:</a:t>
            </a:r>
          </a:p>
          <a:p>
            <a:pPr marL="342900" indent="-342900"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Commercial Viability: whereas there may be only a few experts whose time is expensive and rare, you can have many expert systems</a:t>
            </a:r>
          </a:p>
          <a:p>
            <a:pPr marL="342900" indent="-342900"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Expert systems can be used anywhere, anytime</a:t>
            </a:r>
          </a:p>
          <a:p>
            <a:pPr marL="342900" indent="-342900"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Expert systems can explain their line of reasoning</a:t>
            </a:r>
          </a:p>
          <a:p>
            <a:pPr>
              <a:spcAft>
                <a:spcPts val="600"/>
              </a:spcAft>
              <a:buClr>
                <a:schemeClr val="accent1"/>
              </a:buClr>
            </a:pPr>
            <a:r>
              <a:rPr lang="en-US" sz="2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Weaknesses:</a:t>
            </a:r>
          </a:p>
          <a:p>
            <a:pPr marL="342900" indent="-342900"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Expert systems are as good as their KB; </a:t>
            </a:r>
            <a:r>
              <a:rPr lang="en-US" sz="2000" dirty="0">
                <a:solidFill>
                  <a:schemeClr val="accent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errors in rules mean errors in diagnoses</a:t>
            </a:r>
          </a:p>
          <a:p>
            <a:pPr marL="342900" indent="-342900"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Automatic error correction, learning is difficult (although machine learning research may change this)</a:t>
            </a:r>
          </a:p>
          <a:p>
            <a:pPr marL="342900" indent="-342900"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The extraction of knowledge from an expert, and encoding it into machine-</a:t>
            </a:r>
            <a:r>
              <a:rPr lang="en-US" sz="2000" dirty="0" err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inferrable</a:t>
            </a:r>
            <a:r>
              <a:rPr lang="en-US" sz="2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form is the most difficult part of expert system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32704587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CBB576-FFE0-FE33-1CD4-4B5306BCCF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5F0A73D-716E-12C7-9761-786C9C74D411}"/>
              </a:ext>
            </a:extLst>
          </p:cNvPr>
          <p:cNvSpPr txBox="1"/>
          <p:nvPr/>
        </p:nvSpPr>
        <p:spPr>
          <a:xfrm>
            <a:off x="452966" y="649870"/>
            <a:ext cx="8238067" cy="553998"/>
          </a:xfrm>
          <a:prstGeom prst="rect">
            <a:avLst/>
          </a:prstGeom>
          <a:noFill/>
          <a:ln w="12700">
            <a:solidFill>
              <a:schemeClr val="accent4"/>
            </a:solidFill>
          </a:ln>
        </p:spPr>
        <p:txBody>
          <a:bodyPr wrap="square" lIns="0" tIns="0" rIns="0" bIns="0" rtlCol="0" anchor="ctr"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Machine Learning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C9AD6D-67BE-00FA-C7E7-0AEA665FEEC9}"/>
              </a:ext>
            </a:extLst>
          </p:cNvPr>
          <p:cNvSpPr txBox="1"/>
          <p:nvPr/>
        </p:nvSpPr>
        <p:spPr>
          <a:xfrm>
            <a:off x="452964" y="3599336"/>
            <a:ext cx="8238067" cy="300082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Aft>
                <a:spcPts val="600"/>
              </a:spcAft>
              <a:buClr>
                <a:schemeClr val="accent1"/>
              </a:buClr>
            </a:pPr>
            <a:r>
              <a:rPr lang="en-US" sz="2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Machine Learning : Neural Nets</a:t>
            </a:r>
          </a:p>
          <a:p>
            <a:pPr>
              <a:spcAft>
                <a:spcPts val="600"/>
              </a:spcAft>
              <a:buClr>
                <a:schemeClr val="accent1"/>
              </a:buClr>
            </a:pPr>
            <a:r>
              <a:rPr lang="en-US" sz="2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Neural nets can be used to answer the following:</a:t>
            </a:r>
          </a:p>
          <a:p>
            <a:pPr marL="342900" indent="-342900"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Pattern recognition: Does that image contain a face? </a:t>
            </a:r>
          </a:p>
          <a:p>
            <a:pPr marL="342900" indent="-342900"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Classification problems: Is this cell defective?</a:t>
            </a:r>
          </a:p>
          <a:p>
            <a:pPr marL="342900" indent="-342900"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Prediction: Given these symptoms, the patient has disease X</a:t>
            </a:r>
          </a:p>
          <a:p>
            <a:pPr marL="342900" indent="-342900"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Forecasting: predicting behavior of stock market</a:t>
            </a:r>
          </a:p>
          <a:p>
            <a:pPr marL="342900" indent="-342900"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Handwriting: is character recognized?</a:t>
            </a:r>
          </a:p>
          <a:p>
            <a:pPr marL="342900" indent="-342900"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Optimization: Find the shortest path for the TSP. </a:t>
            </a:r>
          </a:p>
        </p:txBody>
      </p:sp>
      <p:pic>
        <p:nvPicPr>
          <p:cNvPr id="3" name="Picture 2" descr="Artificial Neural Networks — Mapping the Human Brain | by Shubham Panchal |  Predict | Medium">
            <a:extLst>
              <a:ext uri="{FF2B5EF4-FFF2-40B4-BE49-F238E27FC236}">
                <a16:creationId xmlns:a16="http://schemas.microsoft.com/office/drawing/2014/main" id="{3841AFCD-3200-436B-3A17-3B8F04AD10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4004" y="1564270"/>
            <a:ext cx="2441227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How Neural Networks Can Think Like Humans And Why It Matters">
            <a:extLst>
              <a:ext uri="{FF2B5EF4-FFF2-40B4-BE49-F238E27FC236}">
                <a16:creationId xmlns:a16="http://schemas.microsoft.com/office/drawing/2014/main" id="{E324F011-8D8A-C8A8-A58E-FD179F4822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4" t="6741" r="4954" b="7041"/>
          <a:stretch/>
        </p:blipFill>
        <p:spPr bwMode="auto">
          <a:xfrm>
            <a:off x="1062564" y="1564270"/>
            <a:ext cx="3398353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30213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8E1A4F-074D-AACC-4FE3-74268D4956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DA1E666-D95B-3D3D-C77D-5F240F16E33D}"/>
              </a:ext>
            </a:extLst>
          </p:cNvPr>
          <p:cNvSpPr txBox="1"/>
          <p:nvPr/>
        </p:nvSpPr>
        <p:spPr>
          <a:xfrm>
            <a:off x="452966" y="649870"/>
            <a:ext cx="8238067" cy="553998"/>
          </a:xfrm>
          <a:prstGeom prst="rect">
            <a:avLst/>
          </a:prstGeom>
          <a:noFill/>
          <a:ln w="12700">
            <a:solidFill>
              <a:schemeClr val="accent4"/>
            </a:solidFill>
          </a:ln>
        </p:spPr>
        <p:txBody>
          <a:bodyPr wrap="square" lIns="0" tIns="0" rIns="0" bIns="0" rtlCol="0" anchor="ctr"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Book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4B368B-2E61-1BB1-6E5A-CD739E1B5395}"/>
              </a:ext>
            </a:extLst>
          </p:cNvPr>
          <p:cNvSpPr txBox="1"/>
          <p:nvPr/>
        </p:nvSpPr>
        <p:spPr>
          <a:xfrm>
            <a:off x="452966" y="3267937"/>
            <a:ext cx="4119034" cy="147732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spcAft>
                <a:spcPts val="1800"/>
              </a:spcAft>
              <a:buClr>
                <a:schemeClr val="accent1"/>
              </a:buClr>
            </a:pPr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“Artificial Intelligence: A modern approach” Stuart Russell, Peter Norvig, Prentice Hall, 4</a:t>
            </a:r>
            <a:r>
              <a:rPr lang="en-US" sz="2400" baseline="30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th</a:t>
            </a:r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Edition </a:t>
            </a:r>
          </a:p>
        </p:txBody>
      </p:sp>
      <p:pic>
        <p:nvPicPr>
          <p:cNvPr id="7" name="Picture 6" descr="A book cover with images of people">
            <a:extLst>
              <a:ext uri="{FF2B5EF4-FFF2-40B4-BE49-F238E27FC236}">
                <a16:creationId xmlns:a16="http://schemas.microsoft.com/office/drawing/2014/main" id="{76F24E42-72A3-9497-4063-164E8A9A27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80" t="8101" r="10466" b="7847"/>
          <a:stretch/>
        </p:blipFill>
        <p:spPr>
          <a:xfrm>
            <a:off x="4823191" y="1492001"/>
            <a:ext cx="3867842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5973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5C80CC-A074-C494-7BDA-A311FFE994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7769327-A18A-1571-F15F-C39FACB81A17}"/>
              </a:ext>
            </a:extLst>
          </p:cNvPr>
          <p:cNvSpPr txBox="1"/>
          <p:nvPr/>
        </p:nvSpPr>
        <p:spPr>
          <a:xfrm>
            <a:off x="452966" y="649870"/>
            <a:ext cx="8238067" cy="553998"/>
          </a:xfrm>
          <a:prstGeom prst="rect">
            <a:avLst/>
          </a:prstGeom>
          <a:noFill/>
          <a:ln w="12700">
            <a:solidFill>
              <a:schemeClr val="accent4"/>
            </a:solidFill>
          </a:ln>
        </p:spPr>
        <p:txBody>
          <a:bodyPr wrap="square" lIns="0" tIns="0" rIns="0" bIns="0" rtlCol="0" anchor="ctr"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About Me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40269F-4253-C8A4-7AE0-9D5C0214F67A}"/>
              </a:ext>
            </a:extLst>
          </p:cNvPr>
          <p:cNvSpPr txBox="1"/>
          <p:nvPr/>
        </p:nvSpPr>
        <p:spPr>
          <a:xfrm>
            <a:off x="1964264" y="6208130"/>
            <a:ext cx="521546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https://mahmudulalam.github.io/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23F195F-644C-A62A-E69C-DD50592459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504" y="1511439"/>
            <a:ext cx="8084985" cy="4389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6876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CAA17B-E262-FC1E-87C1-C4B6B2ACEC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4D70AB6-5FC3-BC59-F275-3670AA5BA93F}"/>
              </a:ext>
            </a:extLst>
          </p:cNvPr>
          <p:cNvSpPr txBox="1"/>
          <p:nvPr/>
        </p:nvSpPr>
        <p:spPr>
          <a:xfrm>
            <a:off x="452966" y="649870"/>
            <a:ext cx="8238067" cy="553998"/>
          </a:xfrm>
          <a:prstGeom prst="rect">
            <a:avLst/>
          </a:prstGeom>
          <a:noFill/>
          <a:ln w="12700">
            <a:solidFill>
              <a:schemeClr val="accent4"/>
            </a:solidFill>
          </a:ln>
        </p:spPr>
        <p:txBody>
          <a:bodyPr wrap="square" lIns="0" tIns="0" rIns="0" bIns="0" rtlCol="0" anchor="ctr"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What is Artificial Intelligence?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7EBFD9-8CAA-F5C2-5CBC-410287E00FF6}"/>
              </a:ext>
            </a:extLst>
          </p:cNvPr>
          <p:cNvSpPr txBox="1"/>
          <p:nvPr/>
        </p:nvSpPr>
        <p:spPr>
          <a:xfrm>
            <a:off x="452966" y="1951672"/>
            <a:ext cx="8238067" cy="295465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150000"/>
              </a:lnSpc>
              <a:spcAft>
                <a:spcPts val="1800"/>
              </a:spcAft>
              <a:buClr>
                <a:schemeClr val="accent1"/>
              </a:buClr>
            </a:pPr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Some have defined intelligence in terms of </a:t>
            </a:r>
            <a:r>
              <a:rPr lang="en-US" sz="2400" dirty="0">
                <a:solidFill>
                  <a:schemeClr val="accent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fidelity to human performance</a:t>
            </a:r>
          </a:p>
          <a:p>
            <a:pPr>
              <a:lnSpc>
                <a:spcPct val="150000"/>
              </a:lnSpc>
              <a:spcAft>
                <a:spcPts val="1800"/>
              </a:spcAft>
              <a:buClr>
                <a:schemeClr val="accent1"/>
              </a:buClr>
            </a:pPr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while others prefer an abstract, formal definition of intelligence called </a:t>
            </a:r>
            <a:r>
              <a:rPr lang="en-US" sz="2400" dirty="0">
                <a:solidFill>
                  <a:schemeClr val="accent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rationality</a:t>
            </a:r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—loosely speaking, doing the “right thing.”</a:t>
            </a:r>
          </a:p>
        </p:txBody>
      </p:sp>
    </p:spTree>
    <p:extLst>
      <p:ext uri="{BB962C8B-B14F-4D97-AF65-F5344CB8AC3E}">
        <p14:creationId xmlns:p14="http://schemas.microsoft.com/office/powerpoint/2010/main" val="29383375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635BE3-A24F-DD9A-A850-23A0197B5C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9D0411C-A280-C997-121E-13CA43062D85}"/>
              </a:ext>
            </a:extLst>
          </p:cNvPr>
          <p:cNvSpPr txBox="1"/>
          <p:nvPr/>
        </p:nvSpPr>
        <p:spPr>
          <a:xfrm>
            <a:off x="452966" y="649870"/>
            <a:ext cx="8238067" cy="553998"/>
          </a:xfrm>
          <a:prstGeom prst="rect">
            <a:avLst/>
          </a:prstGeom>
          <a:noFill/>
          <a:ln w="12700">
            <a:solidFill>
              <a:schemeClr val="accent4"/>
            </a:solidFill>
          </a:ln>
        </p:spPr>
        <p:txBody>
          <a:bodyPr wrap="square" lIns="0" tIns="0" rIns="0" bIns="0" rtlCol="0" anchor="ctr"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What is Artificial Intelligence?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8DFD6F-869F-B39C-BFBF-55C4A96A5DEF}"/>
              </a:ext>
            </a:extLst>
          </p:cNvPr>
          <p:cNvSpPr txBox="1"/>
          <p:nvPr/>
        </p:nvSpPr>
        <p:spPr>
          <a:xfrm>
            <a:off x="452965" y="1728160"/>
            <a:ext cx="8238067" cy="410881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342900" indent="-342900">
              <a:spcAft>
                <a:spcPts val="18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In 1950 Alan Turing proposed an operational definition of intelligence by using a thought experiment composed of: </a:t>
            </a:r>
          </a:p>
          <a:p>
            <a:pPr marL="800100" lvl="1" indent="-342900">
              <a:spcAft>
                <a:spcPts val="18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An interrogator (a person who will ask questions)</a:t>
            </a:r>
          </a:p>
          <a:p>
            <a:pPr marL="800100" lvl="1" indent="-342900">
              <a:spcAft>
                <a:spcPts val="18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 computer (intelligent machine !!)</a:t>
            </a:r>
          </a:p>
          <a:p>
            <a:pPr marL="800100" lvl="1" indent="-342900">
              <a:spcAft>
                <a:spcPts val="18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 person who will answer to questions</a:t>
            </a:r>
          </a:p>
          <a:p>
            <a:pPr marL="800100" lvl="1" indent="-342900">
              <a:spcAft>
                <a:spcPts val="18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 curtain (separator)</a:t>
            </a:r>
          </a:p>
          <a:p>
            <a:pPr marL="342900" indent="-342900">
              <a:spcAft>
                <a:spcPts val="18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This thought experiment gained lot of popularity and became known as </a:t>
            </a:r>
            <a:r>
              <a:rPr lang="en-US" sz="24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Turing Test</a:t>
            </a:r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.</a:t>
            </a:r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id="{AD5595E9-7004-41B6-C8CB-18648D2ABC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363163" y="3126105"/>
            <a:ext cx="1327869" cy="18288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7350391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ECBDAB-E58C-4C98-A2DD-E386034295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4F837FA-143F-B2E7-EED1-C8EDED2896AF}"/>
              </a:ext>
            </a:extLst>
          </p:cNvPr>
          <p:cNvSpPr txBox="1"/>
          <p:nvPr/>
        </p:nvSpPr>
        <p:spPr>
          <a:xfrm>
            <a:off x="452966" y="649870"/>
            <a:ext cx="8238067" cy="553998"/>
          </a:xfrm>
          <a:prstGeom prst="rect">
            <a:avLst/>
          </a:prstGeom>
          <a:noFill/>
          <a:ln w="12700">
            <a:solidFill>
              <a:schemeClr val="accent4"/>
            </a:solidFill>
          </a:ln>
        </p:spPr>
        <p:txBody>
          <a:bodyPr wrap="square" lIns="0" tIns="0" rIns="0" bIns="0" rtlCol="0" anchor="ctr"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Turing Test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FE92E5-C5C0-4633-1C52-BA30B1A91151}"/>
              </a:ext>
            </a:extLst>
          </p:cNvPr>
          <p:cNvSpPr txBox="1"/>
          <p:nvPr/>
        </p:nvSpPr>
        <p:spPr>
          <a:xfrm>
            <a:off x="452966" y="2213706"/>
            <a:ext cx="2688167" cy="332398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spcAft>
                <a:spcPts val="1800"/>
              </a:spcAft>
              <a:buClr>
                <a:schemeClr val="accent1"/>
              </a:buClr>
            </a:pPr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 computer passes the test if a human interrogator, after posing some written questions cannot tell whether the written responses come from a person or from a computer.</a:t>
            </a:r>
          </a:p>
        </p:txBody>
      </p:sp>
      <p:pic>
        <p:nvPicPr>
          <p:cNvPr id="1026" name="Picture 2" descr="Turing Test in AI - Javatpoint">
            <a:extLst>
              <a:ext uri="{FF2B5EF4-FFF2-40B4-BE49-F238E27FC236}">
                <a16:creationId xmlns:a16="http://schemas.microsoft.com/office/drawing/2014/main" id="{CFE4EDB4-0ED2-B8D2-61A6-3F8C9E74E1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88741" y="1875806"/>
            <a:ext cx="4632960" cy="3999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33059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A7A9D6-1D19-F7F1-5ABE-7987370302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957EEB7-9E66-65AD-08CA-1A5836EEC340}"/>
              </a:ext>
            </a:extLst>
          </p:cNvPr>
          <p:cNvSpPr txBox="1"/>
          <p:nvPr/>
        </p:nvSpPr>
        <p:spPr>
          <a:xfrm>
            <a:off x="452966" y="649870"/>
            <a:ext cx="8238067" cy="553998"/>
          </a:xfrm>
          <a:prstGeom prst="rect">
            <a:avLst/>
          </a:prstGeom>
          <a:noFill/>
          <a:ln w="12700">
            <a:solidFill>
              <a:schemeClr val="accent4"/>
            </a:solidFill>
          </a:ln>
        </p:spPr>
        <p:txBody>
          <a:bodyPr wrap="square" lIns="0" tIns="0" rIns="0" bIns="0" rtlCol="0" anchor="ctr"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Turing Test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2E7597-FFAB-4712-C1B8-03D7AF6C43A9}"/>
              </a:ext>
            </a:extLst>
          </p:cNvPr>
          <p:cNvSpPr txBox="1"/>
          <p:nvPr/>
        </p:nvSpPr>
        <p:spPr>
          <a:xfrm>
            <a:off x="452966" y="1732021"/>
            <a:ext cx="8238067" cy="418576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Aft>
                <a:spcPts val="600"/>
              </a:spcAft>
              <a:buClr>
                <a:schemeClr val="accent1"/>
              </a:buClr>
            </a:pPr>
            <a:r>
              <a:rPr lang="en-US" sz="2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To pass the Turing test a computer would need to have the following capabilities:</a:t>
            </a:r>
          </a:p>
          <a:p>
            <a:pPr marL="342900" indent="-342900"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2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Natural Language Processing </a:t>
            </a:r>
            <a:r>
              <a:rPr lang="en-US" sz="2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to communicate successfully in a human language;</a:t>
            </a:r>
          </a:p>
          <a:p>
            <a:pPr marL="342900" indent="-342900"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2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Knowledge Representation</a:t>
            </a:r>
            <a:r>
              <a:rPr lang="en-US" sz="2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to store what it knows or hears;</a:t>
            </a:r>
          </a:p>
          <a:p>
            <a:pPr marL="342900" indent="-342900"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2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Automated Reasoning </a:t>
            </a:r>
            <a:r>
              <a:rPr lang="en-US" sz="2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to answer questions and to draw new conclusions;</a:t>
            </a:r>
          </a:p>
          <a:p>
            <a:pPr marL="342900" indent="-342900"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2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Machine Learning </a:t>
            </a:r>
            <a:r>
              <a:rPr lang="en-US" sz="2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to adapt to new circumstances and to detect and extrapolate patterns; </a:t>
            </a:r>
          </a:p>
          <a:p>
            <a:pPr marL="342900" indent="-342900"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2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Computer Vision </a:t>
            </a:r>
            <a:r>
              <a:rPr lang="en-US" sz="2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and speech recognition to perceive the world;</a:t>
            </a:r>
          </a:p>
          <a:p>
            <a:pPr marL="342900" indent="-342900"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2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Robotics</a:t>
            </a:r>
            <a:r>
              <a:rPr lang="en-US" sz="2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to manipulate objects and move about; </a:t>
            </a:r>
          </a:p>
        </p:txBody>
      </p:sp>
    </p:spTree>
    <p:extLst>
      <p:ext uri="{BB962C8B-B14F-4D97-AF65-F5344CB8AC3E}">
        <p14:creationId xmlns:p14="http://schemas.microsoft.com/office/powerpoint/2010/main" val="19706586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910976-98CC-372F-928E-085493443E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0825122-B2B9-0247-6298-0E95E33FF3DA}"/>
              </a:ext>
            </a:extLst>
          </p:cNvPr>
          <p:cNvSpPr txBox="1"/>
          <p:nvPr/>
        </p:nvSpPr>
        <p:spPr>
          <a:xfrm>
            <a:off x="452966" y="649870"/>
            <a:ext cx="8238067" cy="553998"/>
          </a:xfrm>
          <a:prstGeom prst="rect">
            <a:avLst/>
          </a:prstGeom>
          <a:noFill/>
          <a:ln w="12700">
            <a:solidFill>
              <a:schemeClr val="accent4"/>
            </a:solidFill>
          </a:ln>
        </p:spPr>
        <p:txBody>
          <a:bodyPr wrap="square" lIns="0" tIns="0" rIns="0" bIns="0" rtlCol="0" anchor="ctr"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Types of AI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55C309-CAFC-42AC-8BB9-F4316F5B1185}"/>
              </a:ext>
            </a:extLst>
          </p:cNvPr>
          <p:cNvSpPr txBox="1"/>
          <p:nvPr/>
        </p:nvSpPr>
        <p:spPr>
          <a:xfrm>
            <a:off x="452965" y="2813072"/>
            <a:ext cx="8238067" cy="193899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342900" indent="-342900">
              <a:spcAft>
                <a:spcPts val="18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4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Weak AI: </a:t>
            </a:r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AI develops useful, powerful applications.</a:t>
            </a:r>
          </a:p>
          <a:p>
            <a:pPr marL="342900" indent="-342900">
              <a:spcAft>
                <a:spcPts val="18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4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Strong AI: </a:t>
            </a:r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claims machines have cognitive minds comparable to humans.</a:t>
            </a:r>
          </a:p>
          <a:p>
            <a:pPr marL="342900" indent="-342900">
              <a:spcAft>
                <a:spcPts val="18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In this course, we deal with </a:t>
            </a:r>
            <a:r>
              <a:rPr lang="en-US" sz="2400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Weak AI.</a:t>
            </a:r>
          </a:p>
        </p:txBody>
      </p:sp>
    </p:spTree>
    <p:extLst>
      <p:ext uri="{BB962C8B-B14F-4D97-AF65-F5344CB8AC3E}">
        <p14:creationId xmlns:p14="http://schemas.microsoft.com/office/powerpoint/2010/main" val="622808393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">
  <a:themeElements>
    <a:clrScheme name="Orange Red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66F1C100-1D2B-4BEA-AD01-C4F230B3B96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TM03457464[[fn=Dividend]]</Template>
  <TotalTime>379</TotalTime>
  <Words>1124</Words>
  <Application>Microsoft Office PowerPoint</Application>
  <PresentationFormat>On-screen Show (4:3)</PresentationFormat>
  <Paragraphs>128</Paragraphs>
  <Slides>23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Aptos</vt:lpstr>
      <vt:lpstr>Arial</vt:lpstr>
      <vt:lpstr>CMU Serif</vt:lpstr>
      <vt:lpstr>Gill Sans MT</vt:lpstr>
      <vt:lpstr>Wingdings 2</vt:lpstr>
      <vt:lpstr>Dividend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Mohammad M Alam</dc:creator>
  <cp:lastModifiedBy>Mohammad M Alam</cp:lastModifiedBy>
  <cp:revision>13</cp:revision>
  <dcterms:created xsi:type="dcterms:W3CDTF">2025-01-08T01:58:03Z</dcterms:created>
  <dcterms:modified xsi:type="dcterms:W3CDTF">2025-09-21T15:36:05Z</dcterms:modified>
</cp:coreProperties>
</file>